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153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6CF29C5-DCE0-4225-8691-C3DD4EA92F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9FBA37-0F54-4B8F-9505-B69BB78513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77103-C123-4CD5-8A6E-DC0B7C302929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8FCDB4-27E1-441C-857D-A232706BF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B16AD3-6475-43C5-88B4-C0FE8FFAB0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6213F-1F5B-455D-85AE-0FCBCCB24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04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7130A-4EF3-4F63-82CD-090879D12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848584-F961-4A92-A1FE-740DC3E3B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8F37B3-7272-40C7-9796-B8843FFC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AE6-B347-4443-80A0-958E8A9C620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57FA10-558E-4D94-956B-E7C1B38E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64561-2DFE-49FD-A39F-474FF7F93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2DE-6E2F-4046-87A0-FA5E9A34E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10B60-F945-4913-BD1B-EFF3E5ED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B00929-4E2B-42DA-B4D9-5ABFCE066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FB2CBE-F1A5-4517-A869-6CB826A39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AE6-B347-4443-80A0-958E8A9C620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5365C3-DAD5-45BF-B609-FBA85D94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063772-9F61-4B5F-B14B-B1ED5AC8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2DE-6E2F-4046-87A0-FA5E9A34E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1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F45219-7964-4014-B302-872D9007C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14CC6A-DFED-4CAD-B719-FB78764A4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6A2766-3EA5-4D94-9C79-15D5624D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AE6-B347-4443-80A0-958E8A9C620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2319D1-017C-4FF7-84CE-A35A7ED84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6AD2AA-9120-4D22-B178-FCF14E98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2DE-6E2F-4046-87A0-FA5E9A34E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62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1856A-4163-474B-9DB4-C10C65A1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0A424C-88D2-4576-B2F7-D3FED1041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44DFB-C41B-4587-A841-EF076EE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AE6-B347-4443-80A0-958E8A9C620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124258-2D13-4AC6-BD6A-E7F3A48A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9A5AC-8134-4B80-895F-BE92E9C5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2DE-6E2F-4046-87A0-FA5E9A34E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1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902B-867E-4DA7-8728-4750BD29A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108F07-2A98-42E7-B678-FBC45E414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4F746-B490-4A7F-9582-748730E1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AE6-B347-4443-80A0-958E8A9C620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FE47B8-A6CD-45A4-AE2F-B07F1288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DE8EFF-4BE4-4BBF-9568-08C46060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2DE-6E2F-4046-87A0-FA5E9A34E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0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8D61B-69A4-4E72-A4AA-29452C26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A9B6CC-782E-47B1-A7D7-2459FDDA9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B424ED-9C71-4B2D-AD73-D3427F5FF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23C70-461C-4663-9879-D24BF23D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AE6-B347-4443-80A0-958E8A9C620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D0FD2D-F6A5-47A2-ADD4-D4CEABEF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358849-2290-42F1-A2CE-8DBB902A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2DE-6E2F-4046-87A0-FA5E9A34E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5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20518-E701-4F2F-B213-40ECED84B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724FF6-F614-42B4-BCD8-4C0391D63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2C5CB8-86BF-49A8-9543-643E1F360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EED592-8832-4ECE-BD15-FE9620BC1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E46210-CB67-414D-91F4-95BE918E2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446105-6B7F-40F9-A739-6DD29813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AE6-B347-4443-80A0-958E8A9C620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57987-833E-4DA4-92C3-9F552EFD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311A6-FDCF-4229-8B2F-C4FDF824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2DE-6E2F-4046-87A0-FA5E9A34E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774BF-C339-414D-87A6-D84246CB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C12BB5-405C-4DC8-9801-BA53E420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AE6-B347-4443-80A0-958E8A9C620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C50606-1706-42E0-8281-26828327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FF0024-0F4C-4072-9A90-40A9478F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2DE-6E2F-4046-87A0-FA5E9A34E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1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A38736-C394-42C0-9738-1C073784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AE6-B347-4443-80A0-958E8A9C620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69B86C-A2F3-42D6-88E4-DCC50A3E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9F24CE-5983-41E2-9AD2-4BE04A41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2DE-6E2F-4046-87A0-FA5E9A34E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3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6A0AF-AE22-44B1-98AE-A7139F6A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4AAD0-5048-44E6-9DA8-53975E3A0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426BAD-FDF1-442C-9E49-01B649F86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87407E-72D9-45F9-8BD7-FB990960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AE6-B347-4443-80A0-958E8A9C620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B6E533-3C05-4F32-BF65-FE74E2492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649E30-950E-44B1-AF22-9A8F10FD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2DE-6E2F-4046-87A0-FA5E9A34E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13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CECE6-2D8F-44E4-80FD-212C4436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B5F407-AD8C-4AD7-B6E6-3C534F8CC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431533-C3C5-4E13-B539-D22B409EA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ECFA02-5FD0-4F5A-87AB-2BEC071A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AE6-B347-4443-80A0-958E8A9C620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17C8D8-C49F-403B-877B-36C5E0E0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1FA7E-D478-4390-9CD0-49FDF9AC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2DE-6E2F-4046-87A0-FA5E9A34E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2A65C-B82C-4145-93B8-9CE1E4DEB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E4C6C3-5C22-47FD-BB9D-C412F1BCB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002A06-ADDC-40EB-8A8B-485F6CA2A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AAE6-B347-4443-80A0-958E8A9C620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CAD9F-8D39-42E2-829E-F46B1B0CA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15151F-5CFA-4D7A-900F-FC1B24B56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5E2DE-6E2F-4046-87A0-FA5E9A34E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84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D868B2-E98F-4362-88D8-DDE2C4EB5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732" y="1626932"/>
            <a:ext cx="11260667" cy="4136497"/>
          </a:xfrm>
        </p:spPr>
        <p:txBody>
          <a:bodyPr>
            <a:normAutofit/>
          </a:bodyPr>
          <a:lstStyle/>
          <a:p>
            <a:pPr indent="457200" algn="just">
              <a:lnSpc>
                <a:spcPct val="10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 отправки судебных извещений с использованием Единого портала государственных и муниципальных услуг с использованием государственной электронной почтовой системы (ГЭПС) осуществляет внешний модуль ПИ «Судебное делопроизводство и статистика».</a:t>
            </a:r>
          </a:p>
          <a:p>
            <a:pPr indent="457200" algn="just">
              <a:lnSpc>
                <a:spcPct val="10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модуль реализует функции отправки извещений, просмотр статусов отправленных извещений и печать отчетов.</a:t>
            </a:r>
          </a:p>
        </p:txBody>
      </p:sp>
    </p:spTree>
    <p:extLst>
      <p:ext uri="{BB962C8B-B14F-4D97-AF65-F5344CB8AC3E}">
        <p14:creationId xmlns:p14="http://schemas.microsoft.com/office/powerpoint/2010/main" val="48020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0537A0B-038D-4838-A236-3AFF2B36463A}"/>
              </a:ext>
            </a:extLst>
          </p:cNvPr>
          <p:cNvSpPr txBox="1">
            <a:spLocks/>
          </p:cNvSpPr>
          <p:nvPr/>
        </p:nvSpPr>
        <p:spPr>
          <a:xfrm>
            <a:off x="207264" y="2840036"/>
            <a:ext cx="11795760" cy="2725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0000"/>
              </a:lnSpc>
              <a:spcBef>
                <a:spcPts val="0"/>
              </a:spcBef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8590405-34BC-408C-A5A9-901647F4F64C}"/>
              </a:ext>
            </a:extLst>
          </p:cNvPr>
          <p:cNvSpPr txBox="1">
            <a:spLocks/>
          </p:cNvSpPr>
          <p:nvPr/>
        </p:nvSpPr>
        <p:spPr>
          <a:xfrm>
            <a:off x="198120" y="234346"/>
            <a:ext cx="11795760" cy="1887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выбрать меню «Настройка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госпочты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6B2454-7B7C-4A08-AF35-992FED23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603" y="1304783"/>
            <a:ext cx="2638793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8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0537A0B-038D-4838-A236-3AFF2B36463A}"/>
              </a:ext>
            </a:extLst>
          </p:cNvPr>
          <p:cNvSpPr txBox="1">
            <a:spLocks/>
          </p:cNvSpPr>
          <p:nvPr/>
        </p:nvSpPr>
        <p:spPr>
          <a:xfrm>
            <a:off x="207264" y="2840036"/>
            <a:ext cx="11795760" cy="2725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0000"/>
              </a:lnSpc>
              <a:spcBef>
                <a:spcPts val="0"/>
              </a:spcBef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8590405-34BC-408C-A5A9-901647F4F64C}"/>
              </a:ext>
            </a:extLst>
          </p:cNvPr>
          <p:cNvSpPr txBox="1">
            <a:spLocks/>
          </p:cNvSpPr>
          <p:nvPr/>
        </p:nvSpPr>
        <p:spPr>
          <a:xfrm>
            <a:off x="198120" y="234346"/>
            <a:ext cx="11795760" cy="105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включить флажок напротив меню «Суды»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BB4C42-FF58-4C72-9DF8-09C9FCF90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971" y="749828"/>
            <a:ext cx="2734057" cy="5163271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87302895-C63F-4F1A-A91D-19740CEC6BA5}"/>
              </a:ext>
            </a:extLst>
          </p:cNvPr>
          <p:cNvSpPr txBox="1">
            <a:spLocks/>
          </p:cNvSpPr>
          <p:nvPr/>
        </p:nvSpPr>
        <p:spPr>
          <a:xfrm>
            <a:off x="198119" y="5799994"/>
            <a:ext cx="11795760" cy="10580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этой настройки гражданин будет иметь возможность получать юридически значимые уведомления от судов.</a:t>
            </a:r>
          </a:p>
        </p:txBody>
      </p:sp>
    </p:spTree>
    <p:extLst>
      <p:ext uri="{BB962C8B-B14F-4D97-AF65-F5344CB8AC3E}">
        <p14:creationId xmlns:p14="http://schemas.microsoft.com/office/powerpoint/2010/main" val="27321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D868B2-E98F-4362-88D8-DDE2C4EB5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168" y="401636"/>
            <a:ext cx="11795760" cy="5834572"/>
          </a:xfrm>
        </p:spPr>
        <p:txBody>
          <a:bodyPr>
            <a:normAutofit/>
          </a:bodyPr>
          <a:lstStyle/>
          <a:p>
            <a:pPr indent="457200" algn="just">
              <a:lnSpc>
                <a:spcPct val="10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Извещение, направляемое с использованием ГЭПС, представляет собой текстовое сообщение, к которому могут быть приложены один или несколько файлов в формате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PDF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подписанных квалифицированной электронной подписью.</a:t>
            </a:r>
          </a:p>
          <a:p>
            <a:pPr indent="457200" algn="just">
              <a:lnSpc>
                <a:spcPct val="10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адресата осуществляется:</a:t>
            </a:r>
          </a:p>
          <a:p>
            <a:pPr marL="457200" indent="-457200" algn="just">
              <a:lnSpc>
                <a:spcPct val="100000"/>
              </a:lnSpc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лица – по СНИЛС или ИНН (приоритетно по СНИЛС),</a:t>
            </a:r>
          </a:p>
          <a:p>
            <a:pPr marL="457200" indent="-457200" algn="just">
              <a:lnSpc>
                <a:spcPct val="100000"/>
              </a:lnSpc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предпринимателя – по ИНН или ОГРНИП,</a:t>
            </a:r>
          </a:p>
          <a:p>
            <a:pPr marL="457200" indent="-457200" algn="just">
              <a:lnSpc>
                <a:spcPct val="100000"/>
              </a:lnSpc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 лица – по ИНН или ОГРН.</a:t>
            </a:r>
          </a:p>
        </p:txBody>
      </p:sp>
    </p:spTree>
    <p:extLst>
      <p:ext uri="{BB962C8B-B14F-4D97-AF65-F5344CB8AC3E}">
        <p14:creationId xmlns:p14="http://schemas.microsoft.com/office/powerpoint/2010/main" val="317622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D868B2-E98F-4362-88D8-DDE2C4EB5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168" y="401636"/>
            <a:ext cx="11795760" cy="5834572"/>
          </a:xfrm>
        </p:spPr>
        <p:txBody>
          <a:bodyPr>
            <a:normAutofit/>
          </a:bodyPr>
          <a:lstStyle/>
          <a:p>
            <a:pPr indent="457200" algn="just">
              <a:lnSpc>
                <a:spcPct val="10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извещения в личный кабинет ЕПГУ осуществляется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наличии согласия адресата на получение судебных уведомлений, выраженного в форме простановки соответствующего флага в настройках ЛК ЕПГУ.</a:t>
            </a:r>
          </a:p>
          <a:p>
            <a:pPr indent="457200" algn="just">
              <a:lnSpc>
                <a:spcPct val="10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согласия отправителю возвращается информация о невозможности доставки судебного уведомления.</a:t>
            </a:r>
          </a:p>
          <a:p>
            <a:pPr indent="457200" algn="just">
              <a:lnSpc>
                <a:spcPct val="10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отправки извещения ГЭПС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быть указан один из идентификаторов: СНИЛС. ИНН, ОГРН, ОГРНИП. (По аналогии с СМС-уведомлением, где необходимо указать телефонный номер на который должны приходить сообщения)</a:t>
            </a:r>
          </a:p>
        </p:txBody>
      </p:sp>
    </p:spTree>
    <p:extLst>
      <p:ext uri="{BB962C8B-B14F-4D97-AF65-F5344CB8AC3E}">
        <p14:creationId xmlns:p14="http://schemas.microsoft.com/office/powerpoint/2010/main" val="183493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D868B2-E98F-4362-88D8-DDE2C4EB5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168" y="102932"/>
            <a:ext cx="11795760" cy="1252391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портала Госуслуг для получения судебных актов и извещений в электронном виде посредством ГЭПС.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0537A0B-038D-4838-A236-3AFF2B36463A}"/>
              </a:ext>
            </a:extLst>
          </p:cNvPr>
          <p:cNvSpPr txBox="1">
            <a:spLocks/>
          </p:cNvSpPr>
          <p:nvPr/>
        </p:nvSpPr>
        <p:spPr>
          <a:xfrm>
            <a:off x="207264" y="2840036"/>
            <a:ext cx="11795760" cy="2725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0000"/>
              </a:lnSpc>
              <a:spcBef>
                <a:spcPts val="0"/>
              </a:spcBef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87539D1-9B03-401A-B02C-91E269E013C2}"/>
              </a:ext>
            </a:extLst>
          </p:cNvPr>
          <p:cNvSpPr txBox="1">
            <a:spLocks/>
          </p:cNvSpPr>
          <p:nvPr/>
        </p:nvSpPr>
        <p:spPr>
          <a:xfrm>
            <a:off x="207264" y="3666047"/>
            <a:ext cx="11795760" cy="2116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браузере необходимо зайти на портал Госуслуги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www.gosuslugi.ru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нажать на свою фамилию и выбрать пункт «Уведомления»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C8440E1-8FA5-42C0-B56A-209BE7A9BE89}"/>
              </a:ext>
            </a:extLst>
          </p:cNvPr>
          <p:cNvSpPr txBox="1">
            <a:spLocks/>
          </p:cNvSpPr>
          <p:nvPr/>
        </p:nvSpPr>
        <p:spPr>
          <a:xfrm>
            <a:off x="201164" y="2101068"/>
            <a:ext cx="11795760" cy="120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Настроить получение уведомлений возможно через браузер или в мобильном приложении.</a:t>
            </a:r>
          </a:p>
        </p:txBody>
      </p:sp>
    </p:spTree>
    <p:extLst>
      <p:ext uri="{BB962C8B-B14F-4D97-AF65-F5344CB8AC3E}">
        <p14:creationId xmlns:p14="http://schemas.microsoft.com/office/powerpoint/2010/main" val="72619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0537A0B-038D-4838-A236-3AFF2B36463A}"/>
              </a:ext>
            </a:extLst>
          </p:cNvPr>
          <p:cNvSpPr txBox="1">
            <a:spLocks/>
          </p:cNvSpPr>
          <p:nvPr/>
        </p:nvSpPr>
        <p:spPr>
          <a:xfrm>
            <a:off x="207264" y="2840036"/>
            <a:ext cx="11795760" cy="2725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0000"/>
              </a:lnSpc>
              <a:spcBef>
                <a:spcPts val="0"/>
              </a:spcBef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9F118B2D-382E-4D47-8BF8-86C7DBB46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072801-2C44-40BF-836B-51D524AAD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4" y="936088"/>
            <a:ext cx="11248942" cy="47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0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0537A0B-038D-4838-A236-3AFF2B36463A}"/>
              </a:ext>
            </a:extLst>
          </p:cNvPr>
          <p:cNvSpPr txBox="1">
            <a:spLocks/>
          </p:cNvSpPr>
          <p:nvPr/>
        </p:nvSpPr>
        <p:spPr>
          <a:xfrm>
            <a:off x="207264" y="2840036"/>
            <a:ext cx="11795760" cy="2725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0000"/>
              </a:lnSpc>
              <a:spcBef>
                <a:spcPts val="0"/>
              </a:spcBef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CDD42B-CFB6-4642-BBA1-950AB51E0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62" y="1060704"/>
            <a:ext cx="11029876" cy="51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8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0537A0B-038D-4838-A236-3AFF2B36463A}"/>
              </a:ext>
            </a:extLst>
          </p:cNvPr>
          <p:cNvSpPr txBox="1">
            <a:spLocks/>
          </p:cNvSpPr>
          <p:nvPr/>
        </p:nvSpPr>
        <p:spPr>
          <a:xfrm>
            <a:off x="207264" y="2840036"/>
            <a:ext cx="11795760" cy="2725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0000"/>
              </a:lnSpc>
              <a:spcBef>
                <a:spcPts val="0"/>
              </a:spcBef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1CCE67CD-4047-4338-A731-BC2568F5E660}"/>
              </a:ext>
            </a:extLst>
          </p:cNvPr>
          <p:cNvSpPr txBox="1">
            <a:spLocks/>
          </p:cNvSpPr>
          <p:nvPr/>
        </p:nvSpPr>
        <p:spPr>
          <a:xfrm>
            <a:off x="198120" y="328484"/>
            <a:ext cx="11795760" cy="2116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открытия страницы «Уведомления» нажать на 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значок               и затем выбрать меню «Настройки»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33810F-B1BF-4031-B10F-00C46943D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686" y="967332"/>
            <a:ext cx="943107" cy="4191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4D226C-CE9B-42CD-9F54-482ED6DDE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84" y="1749658"/>
            <a:ext cx="8573696" cy="13336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CD12DB-10AF-4FAD-A074-1A37231DF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84" y="3175011"/>
            <a:ext cx="8602275" cy="1381318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531E4C5-06C3-444F-B08F-245FB70506E7}"/>
              </a:ext>
            </a:extLst>
          </p:cNvPr>
          <p:cNvSpPr txBox="1">
            <a:spLocks/>
          </p:cNvSpPr>
          <p:nvPr/>
        </p:nvSpPr>
        <p:spPr>
          <a:xfrm>
            <a:off x="207264" y="5034596"/>
            <a:ext cx="11795760" cy="1381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за закладку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Госпочта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включить флажок «Суды»</a:t>
            </a:r>
          </a:p>
        </p:txBody>
      </p:sp>
    </p:spTree>
    <p:extLst>
      <p:ext uri="{BB962C8B-B14F-4D97-AF65-F5344CB8AC3E}">
        <p14:creationId xmlns:p14="http://schemas.microsoft.com/office/powerpoint/2010/main" val="17380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0537A0B-038D-4838-A236-3AFF2B36463A}"/>
              </a:ext>
            </a:extLst>
          </p:cNvPr>
          <p:cNvSpPr txBox="1">
            <a:spLocks/>
          </p:cNvSpPr>
          <p:nvPr/>
        </p:nvSpPr>
        <p:spPr>
          <a:xfrm>
            <a:off x="207264" y="2840036"/>
            <a:ext cx="11795760" cy="2725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0000"/>
              </a:lnSpc>
              <a:spcBef>
                <a:spcPts val="0"/>
              </a:spcBef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7EDB92-728E-48E8-9242-B700BDF43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" y="420020"/>
            <a:ext cx="10691605" cy="59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0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0537A0B-038D-4838-A236-3AFF2B36463A}"/>
              </a:ext>
            </a:extLst>
          </p:cNvPr>
          <p:cNvSpPr txBox="1">
            <a:spLocks/>
          </p:cNvSpPr>
          <p:nvPr/>
        </p:nvSpPr>
        <p:spPr>
          <a:xfrm>
            <a:off x="207264" y="2840036"/>
            <a:ext cx="11795760" cy="2725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0000"/>
              </a:lnSpc>
              <a:spcBef>
                <a:spcPts val="0"/>
              </a:spcBef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8590405-34BC-408C-A5A9-901647F4F64C}"/>
              </a:ext>
            </a:extLst>
          </p:cNvPr>
          <p:cNvSpPr txBox="1">
            <a:spLocks/>
          </p:cNvSpPr>
          <p:nvPr/>
        </p:nvSpPr>
        <p:spPr>
          <a:xfrm>
            <a:off x="198120" y="234346"/>
            <a:ext cx="11795760" cy="1887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настройки получения судебных извещений по ГЭПС в мобильном приложении Госуслуг необходимо в правом нижнем углу нажать на «Профиль»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D6F53D-3B28-427C-A1FC-A179F000A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235" y="1307962"/>
            <a:ext cx="2734057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23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5404</TotalTime>
  <Words>314</Words>
  <Application>Microsoft Office PowerPoint</Application>
  <PresentationFormat>Широкоэкранный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Катюха</dc:creator>
  <cp:lastModifiedBy>Алексей Катюха</cp:lastModifiedBy>
  <cp:revision>4</cp:revision>
  <dcterms:created xsi:type="dcterms:W3CDTF">2023-12-04T04:31:30Z</dcterms:created>
  <dcterms:modified xsi:type="dcterms:W3CDTF">2025-11-28T01:20:24Z</dcterms:modified>
</cp:coreProperties>
</file>